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5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B7185-03BB-412D-8F26-789291916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23CA0-A282-4DD4-8969-DDA8EA7FF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EEB55-EAFA-4255-8EE5-0F35D16B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97553-D744-4A5E-A394-CC8F24B1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26A29-3260-486D-B61A-D29D1091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3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3637F-646E-4DDB-B147-3ED29103A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3F9991-2DA8-4EEA-BBBC-340177921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51325-92E7-4E71-8F3D-E942ACDA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19D1D-E76F-4A55-8E50-771021DC3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5D792-84E3-4DF6-BDE8-16C978B6D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81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CC2E9-779A-441A-A447-5A392A223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C08AF1-1039-40E8-A9D7-D55FDD06C9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54773-5F5A-4681-A440-C9FEA5C2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9E9C2-2AA7-42F5-AC63-E3825876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ACCEC-E90D-48AD-B5CA-7E0185080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1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E6BD8-DD1A-4785-B116-18805A215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3ADB1-916B-432A-90CF-151FF9F39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99E4A-8913-4688-97BE-E4FC639C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80795-8C2A-48AA-9608-1491E2CD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9C564-940D-44B8-9A75-866476BB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10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901E5-45EE-486C-97F7-6FE2B8169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1C293-8B5B-407C-B62F-27ECC7796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9E51A-4DAC-4617-9025-B51A3662F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B04DC-DECB-4BC2-931D-060962C9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07691-4754-46C9-A8FA-5860C9D80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88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5CB1D-77D6-45FE-9EBF-8924AA96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B19F-48A3-4B53-8394-77A3CCCD0C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A2F0C-E578-470B-A442-15EE5EA7C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832C6-AE3F-46E4-A9A6-496CC731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EBA20-EFC5-4112-A00E-521044802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9C347-5376-46EE-979B-6B72F124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4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C150-FB16-4848-9BB5-93AF360E1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379A7-ABD6-4BA6-865A-8AE63BCCB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B2837-91A3-4080-909E-9C5CFC8EF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EC8934-D0CA-48E8-9DB2-9E03AB308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2F218-B3D1-4127-B992-9E44523F7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E5779-C0E1-4143-A730-641DA1E5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EABE6B-550D-437D-B2CA-9C37CB8CC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BB3E54-DD0E-4A94-829D-7EABD9A6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82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B0AA5-4482-4BA0-BE9F-EE74ABC31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B2BDB0-C198-4B79-9E8A-7CFA2425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7928C-7BAB-4071-8E5D-B2E24438A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C642A-5908-4A37-A15C-2C03A912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73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041A06-0E43-4845-AC20-31FFC535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2F2BDF-E98E-4B8D-B1B5-5E494263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B6067-3869-402A-8EDE-26EB24CCE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55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BB798-D5DD-46A1-B74A-8EBE9B9D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704D5-5568-4784-8CB3-ADB11B344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0C325-24CC-4797-897F-260F870AA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85350-9B6C-420B-856E-AC237362B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2646C-FF45-468A-B25A-E5308A83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2FFA9A-EF47-4BB6-A1DF-52BEF69BC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1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FDBED-A99E-4D27-8271-7DF94498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D29F87-1361-42F4-9D1D-9C42197BB4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E48E0E-75F3-41EF-89B1-2BD40F9C6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3CC62-9D68-491B-9DFA-76BE6338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93CDD-4CA6-41C3-9950-DD6BD071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76513-A728-44A1-B7B8-93F5905B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02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7D7F6E-8838-4531-B163-9B2468148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D221E-C016-4140-8083-ADE7B2490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5B87A-60AC-4E11-8976-C839DF812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67809-5E7B-4E91-A58F-871E0DFD38B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FFD06-61F1-418C-AD1C-458059F96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D1016-5327-4176-82C8-19D83B7A6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808A-3669-42F7-916C-9D2AAAC2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7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C6FD3-867D-4F68-AB6C-DFA258CF0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40080" cy="6858000"/>
          </a:xfrm>
          <a:prstGeom prst="rect">
            <a:avLst/>
          </a:prstGeom>
          <a:solidFill>
            <a:srgbClr val="BE1F18"/>
          </a:solidFill>
          <a:ln>
            <a:noFill/>
          </a:ln>
          <a:extLst>
            <a:ext uri="{91240B29-F687-4f45-9708-019B960494DF}">
              <a14:hiddenLine xmlns:lc="http://schemas.openxmlformats.org/drawingml/2006/lockedCanvas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8AB897-2C1F-444C-B324-CD2C71F8D09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02"/>
          <a:stretch/>
        </p:blipFill>
        <p:spPr bwMode="auto">
          <a:xfrm>
            <a:off x="1506123" y="5792978"/>
            <a:ext cx="2082801" cy="933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7D68FE1-809D-20E3-8D30-3A03F7FC7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862" y="101865"/>
            <a:ext cx="448232" cy="70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843447F-50AC-6819-3444-CEEB87C09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0" y="2298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AE9408-5EC4-EA06-612D-A4F494BB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968" y="591057"/>
            <a:ext cx="6540117" cy="529376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59C5C8F-4675-CA42-BC90-F4F17C8FE160}"/>
              </a:ext>
            </a:extLst>
          </p:cNvPr>
          <p:cNvSpPr txBox="1">
            <a:spLocks/>
          </p:cNvSpPr>
          <p:nvPr/>
        </p:nvSpPr>
        <p:spPr>
          <a:xfrm>
            <a:off x="4454968" y="1184229"/>
            <a:ext cx="9187200" cy="4616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3000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FFDA9BF-FB25-A0F8-47F1-643DB2AB5A25}"/>
              </a:ext>
            </a:extLst>
          </p:cNvPr>
          <p:cNvSpPr txBox="1">
            <a:spLocks/>
          </p:cNvSpPr>
          <p:nvPr/>
        </p:nvSpPr>
        <p:spPr>
          <a:xfrm>
            <a:off x="4454968" y="1933649"/>
            <a:ext cx="7086793" cy="37077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Blurb/copy goes here</a:t>
            </a:r>
          </a:p>
          <a:p>
            <a:pPr marL="0" indent="0">
              <a:buNone/>
            </a:pPr>
            <a:endParaRPr lang="en-GB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7596D85-E5B7-5EDC-33D8-F477210B855C}"/>
              </a:ext>
            </a:extLst>
          </p:cNvPr>
          <p:cNvSpPr txBox="1">
            <a:spLocks/>
          </p:cNvSpPr>
          <p:nvPr/>
        </p:nvSpPr>
        <p:spPr>
          <a:xfrm>
            <a:off x="4454968" y="5698311"/>
            <a:ext cx="6766407" cy="4616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90"/>
              </a:spcBef>
              <a:spcAft>
                <a:spcPts val="0"/>
              </a:spcAft>
              <a:buNone/>
            </a:pPr>
            <a:r>
              <a:rPr lang="en-GB" sz="2500" dirty="0">
                <a:effectLst/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</a:rPr>
              <a:t>Open Access downl</a:t>
            </a:r>
            <a:r>
              <a:rPr lang="en-GB" sz="2500" dirty="0"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</a:rPr>
              <a:t>oad available free from                                                     </a:t>
            </a:r>
          </a:p>
          <a:p>
            <a:pPr marL="0" indent="0">
              <a:spcBef>
                <a:spcPts val="590"/>
              </a:spcBef>
              <a:spcAft>
                <a:spcPts val="0"/>
              </a:spcAft>
              <a:buNone/>
            </a:pPr>
            <a:r>
              <a:rPr lang="en-GB" sz="2500" b="1" dirty="0" err="1">
                <a:solidFill>
                  <a:srgbClr val="C00000"/>
                </a:solidFill>
                <a:latin typeface="Arial" panose="020B0604020202020204" pitchFamily="34" charset="0"/>
                <a:ea typeface="MS Mincho" panose="020B0400000000000000" pitchFamily="49" charset="-128"/>
                <a:cs typeface="Arial" panose="020B0604020202020204" pitchFamily="34" charset="0"/>
              </a:rPr>
              <a:t>uclpress.co.uk</a:t>
            </a:r>
            <a:r>
              <a:rPr lang="en-GB" sz="2500" b="1" dirty="0">
                <a:solidFill>
                  <a:srgbClr val="C00000"/>
                </a:solidFill>
                <a:latin typeface="Arial" panose="020B0604020202020204" pitchFamily="34" charset="0"/>
                <a:ea typeface="MS Mincho" panose="020B0400000000000000" pitchFamily="49" charset="-128"/>
                <a:cs typeface="Arial" panose="020B0604020202020204" pitchFamily="34" charset="0"/>
              </a:rPr>
              <a:t>/xxxxxxxxxxx</a:t>
            </a:r>
            <a:endParaRPr lang="en-GB" sz="25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MS Mincho" panose="020B0400000000000000" pitchFamily="49" charset="-128"/>
              <a:cs typeface="Arial" panose="020B0604020202020204" pitchFamily="34" charset="0"/>
            </a:endParaRPr>
          </a:p>
        </p:txBody>
      </p:sp>
      <p:pic>
        <p:nvPicPr>
          <p:cNvPr id="8" name="Picture 7" descr="A yellow background with red text&#10;&#10;Description automatically generated">
            <a:extLst>
              <a:ext uri="{FF2B5EF4-FFF2-40B4-BE49-F238E27FC236}">
                <a16:creationId xmlns:a16="http://schemas.microsoft.com/office/drawing/2014/main" id="{DF5391DD-343B-99BC-E07E-34329A5466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463" y="579601"/>
            <a:ext cx="3062257" cy="459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3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C6FD3-867D-4F68-AB6C-DFA258CF0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40080" cy="6858000"/>
          </a:xfrm>
          <a:prstGeom prst="rect">
            <a:avLst/>
          </a:prstGeom>
          <a:solidFill>
            <a:srgbClr val="BE1F18"/>
          </a:solidFill>
          <a:ln>
            <a:noFill/>
          </a:ln>
          <a:extLst>
            <a:ext uri="{91240B29-F687-4f45-9708-019B960494DF}">
              <a14:hiddenLine xmlns:lc="http://schemas.openxmlformats.org/drawingml/2006/lockedCanvas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8AB897-2C1F-444C-B324-CD2C71F8D09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02"/>
          <a:stretch/>
        </p:blipFill>
        <p:spPr bwMode="auto">
          <a:xfrm>
            <a:off x="1506123" y="5792978"/>
            <a:ext cx="2082801" cy="933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7D68FE1-809D-20E3-8D30-3A03F7FC7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862" y="101865"/>
            <a:ext cx="448232" cy="70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843447F-50AC-6819-3444-CEEB87C09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0" y="2298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AE9408-5EC4-EA06-612D-A4F494BB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404" y="537894"/>
            <a:ext cx="6540117" cy="529376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FFDA9BF-FB25-A0F8-47F1-643DB2AB5A25}"/>
              </a:ext>
            </a:extLst>
          </p:cNvPr>
          <p:cNvSpPr txBox="1">
            <a:spLocks/>
          </p:cNvSpPr>
          <p:nvPr/>
        </p:nvSpPr>
        <p:spPr>
          <a:xfrm>
            <a:off x="1201404" y="1234884"/>
            <a:ext cx="4561443" cy="37077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Table of contents goes here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7596D85-E5B7-5EDC-33D8-F477210B855C}"/>
              </a:ext>
            </a:extLst>
          </p:cNvPr>
          <p:cNvSpPr txBox="1">
            <a:spLocks/>
          </p:cNvSpPr>
          <p:nvPr/>
        </p:nvSpPr>
        <p:spPr>
          <a:xfrm>
            <a:off x="4454968" y="5698311"/>
            <a:ext cx="6766407" cy="4616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90"/>
              </a:spcBef>
              <a:spcAft>
                <a:spcPts val="0"/>
              </a:spcAft>
              <a:buNone/>
            </a:pPr>
            <a:r>
              <a:rPr lang="en-GB" sz="2500" dirty="0">
                <a:effectLst/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</a:rPr>
              <a:t>Open Access downl</a:t>
            </a:r>
            <a:r>
              <a:rPr lang="en-GB" sz="2500" dirty="0"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</a:rPr>
              <a:t>oad available free from                                                     </a:t>
            </a:r>
          </a:p>
          <a:p>
            <a:pPr marL="0" indent="0">
              <a:spcBef>
                <a:spcPts val="590"/>
              </a:spcBef>
              <a:spcAft>
                <a:spcPts val="0"/>
              </a:spcAft>
              <a:buNone/>
            </a:pPr>
            <a:r>
              <a:rPr lang="en-GB" sz="2500" b="1" dirty="0" err="1">
                <a:solidFill>
                  <a:srgbClr val="C00000"/>
                </a:solidFill>
                <a:latin typeface="Arial" panose="020B0604020202020204" pitchFamily="34" charset="0"/>
                <a:ea typeface="MS Mincho" panose="020B0400000000000000" pitchFamily="49" charset="-128"/>
                <a:cs typeface="Arial" panose="020B0604020202020204" pitchFamily="34" charset="0"/>
              </a:rPr>
              <a:t>uclpress.co.uk</a:t>
            </a:r>
            <a:r>
              <a:rPr lang="en-GB" sz="2500" b="1" dirty="0">
                <a:solidFill>
                  <a:srgbClr val="C00000"/>
                </a:solidFill>
                <a:latin typeface="Arial" panose="020B0604020202020204" pitchFamily="34" charset="0"/>
                <a:ea typeface="MS Mincho" panose="020B0400000000000000" pitchFamily="49" charset="-128"/>
                <a:cs typeface="Arial" panose="020B0604020202020204" pitchFamily="34" charset="0"/>
              </a:rPr>
              <a:t>/xxxxxxxxxxx</a:t>
            </a:r>
            <a:endParaRPr lang="en-GB" sz="25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MS Mincho" panose="020B0400000000000000" pitchFamily="49" charset="-128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016135F-7F3D-0995-DF55-E313264DEB21}"/>
              </a:ext>
            </a:extLst>
          </p:cNvPr>
          <p:cNvSpPr txBox="1">
            <a:spLocks/>
          </p:cNvSpPr>
          <p:nvPr/>
        </p:nvSpPr>
        <p:spPr>
          <a:xfrm>
            <a:off x="6429155" y="1234884"/>
            <a:ext cx="4561443" cy="370773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Table of contents goes here</a:t>
            </a:r>
          </a:p>
        </p:txBody>
      </p:sp>
    </p:spTree>
    <p:extLst>
      <p:ext uri="{BB962C8B-B14F-4D97-AF65-F5344CB8AC3E}">
        <p14:creationId xmlns:p14="http://schemas.microsoft.com/office/powerpoint/2010/main" val="27542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C6FD3-867D-4F68-AB6C-DFA258CF0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40080" cy="6858000"/>
          </a:xfrm>
          <a:prstGeom prst="rect">
            <a:avLst/>
          </a:prstGeom>
          <a:solidFill>
            <a:srgbClr val="BE1F18"/>
          </a:solidFill>
          <a:ln>
            <a:noFill/>
          </a:ln>
          <a:extLst>
            <a:ext uri="{91240B29-F687-4f45-9708-019B960494DF}">
              <a14:hiddenLine xmlns:lc="http://schemas.openxmlformats.org/drawingml/2006/lockedCanvas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8AB897-2C1F-444C-B324-CD2C71F8D09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02"/>
          <a:stretch/>
        </p:blipFill>
        <p:spPr bwMode="auto">
          <a:xfrm>
            <a:off x="1506123" y="5792978"/>
            <a:ext cx="2082801" cy="933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7D68FE1-809D-20E3-8D30-3A03F7FC7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862" y="101865"/>
            <a:ext cx="448232" cy="700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D843447F-50AC-6819-3444-CEEB87C09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0" y="2298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9AE9408-5EC4-EA06-612D-A4F494BB8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564" y="551301"/>
            <a:ext cx="6540117" cy="529376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About UCL Press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59C5C8F-4675-CA42-BC90-F4F17C8FE160}"/>
              </a:ext>
            </a:extLst>
          </p:cNvPr>
          <p:cNvSpPr txBox="1">
            <a:spLocks/>
          </p:cNvSpPr>
          <p:nvPr/>
        </p:nvSpPr>
        <p:spPr>
          <a:xfrm>
            <a:off x="1582564" y="1681186"/>
            <a:ext cx="9187200" cy="30001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UCL Press is a </a:t>
            </a:r>
            <a:r>
              <a:rPr lang="en-GB" sz="2500" b="1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fully open-access non-profit university press</a:t>
            </a: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Building on UCL’s global reputation for </a:t>
            </a:r>
            <a:r>
              <a:rPr lang="en-GB" sz="2500" b="1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scholarly excellence </a:t>
            </a: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 is </a:t>
            </a:r>
            <a:r>
              <a:rPr lang="en-GB" sz="2500" b="1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disrupting traditional academic </a:t>
            </a:r>
            <a:r>
              <a:rPr lang="en-GB" sz="2500" b="1" i="0" u="none" strike="noStrike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publishing </a:t>
            </a:r>
            <a:r>
              <a:rPr lang="en-GB" sz="2500" b="0" i="0" u="none" strike="noStrike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  <a:r>
              <a:rPr lang="en-GB" sz="2500" b="1" i="0" u="none" strike="noStrike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ensuring the </a:t>
            </a:r>
            <a:r>
              <a:rPr lang="en-GB" sz="2500" b="1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free dissemination </a:t>
            </a: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authoritative, </a:t>
            </a:r>
            <a:r>
              <a:rPr lang="en-GB" sz="2500" b="1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high-quality research worldwide</a:t>
            </a:r>
            <a:r>
              <a:rPr lang="en-GB" sz="2500" b="0" i="0" u="none" strike="noStrike" dirty="0">
                <a:solidFill>
                  <a:srgbClr val="2B373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500" b="0" i="0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7596D85-E5B7-5EDC-33D8-F477210B855C}"/>
              </a:ext>
            </a:extLst>
          </p:cNvPr>
          <p:cNvSpPr txBox="1">
            <a:spLocks/>
          </p:cNvSpPr>
          <p:nvPr/>
        </p:nvSpPr>
        <p:spPr>
          <a:xfrm>
            <a:off x="4695455" y="5989767"/>
            <a:ext cx="6766407" cy="4616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590"/>
              </a:spcBef>
              <a:spcAft>
                <a:spcPts val="0"/>
              </a:spcAft>
              <a:buNone/>
            </a:pPr>
            <a:r>
              <a:rPr lang="en-GB" sz="2500" b="1" dirty="0" err="1">
                <a:solidFill>
                  <a:srgbClr val="C00000"/>
                </a:solidFill>
                <a:latin typeface="Arial" panose="020B0604020202020204" pitchFamily="34" charset="0"/>
                <a:ea typeface="MS Mincho" panose="020B0400000000000000" pitchFamily="49" charset="-128"/>
                <a:cs typeface="Arial" panose="020B0604020202020204" pitchFamily="34" charset="0"/>
              </a:rPr>
              <a:t>uclpress.co.uk</a:t>
            </a:r>
            <a:endParaRPr lang="en-GB" sz="25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MS Mincho" panose="020B0400000000000000" pitchFamily="49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48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92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Title</vt:lpstr>
      <vt:lpstr>Title</vt:lpstr>
      <vt:lpstr>About UCL Press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Alison</dc:creator>
  <cp:lastModifiedBy>Suzanne Kavanagh</cp:lastModifiedBy>
  <cp:revision>18</cp:revision>
  <dcterms:created xsi:type="dcterms:W3CDTF">2021-09-14T14:23:02Z</dcterms:created>
  <dcterms:modified xsi:type="dcterms:W3CDTF">2025-05-29T08:49:34Z</dcterms:modified>
</cp:coreProperties>
</file>